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21.xml" ContentType="application/vnd.openxmlformats-officedocument.presentationml.notesSlide+xml"/>
  <Override PartName="/ppt/notesSlides/_rels/notesSlide2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media/image1.png" ContentType="image/png"/>
  <Override PartName="/ppt/media/image2.png" ContentType="image/png"/>
  <Override PartName="/ppt/media/image5.gif" ContentType="image/gif"/>
  <Override PartName="/ppt/media/image3.png" ContentType="image/png"/>
  <Override PartName="/ppt/media/image6.gif" ContentType="image/gif"/>
  <Override PartName="/ppt/media/image4.png" ContentType="image/png"/>
  <Override PartName="/ppt/media/image7.png" ContentType="image/png"/>
  <Override PartName="/ppt/media/image8.gif" ContentType="image/gif"/>
  <Override PartName="/ppt/media/image9.gif" ContentType="image/gif"/>
  <Override PartName="/ppt/media/image10.png" ContentType="image/png"/>
  <Override PartName="/ppt/media/image11.png" ContentType="image/png"/>
  <Override PartName="/ppt/media/image12.gif" ContentType="image/gif"/>
  <Override PartName="/ppt/media/image13.png" ContentType="image/png"/>
  <Override PartName="/ppt/media/image14.gif" ContentType="image/gif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
</Relationships>
</file>

<file path=ppt/media/image1.png>
</file>

<file path=ppt/media/image10.png>
</file>

<file path=ppt/media/image11.png>
</file>

<file path=ppt/media/image12.gif>
</file>

<file path=ppt/media/image13.png>
</file>

<file path=ppt/media/image14.gif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gif>
</file>

<file path=ppt/media/image9.g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перемещения страницы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666ED05C-B353-4154-88DA-1F0BBA4E622E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ldImg"/>
          </p:nvPr>
        </p:nvSpPr>
        <p:spPr>
          <a:xfrm>
            <a:off x="1143000" y="685800"/>
            <a:ext cx="4570920" cy="3427920"/>
          </a:xfrm>
          <a:prstGeom prst="rect">
            <a:avLst/>
          </a:prstGeom>
        </p:spPr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64" name="CustomShape 3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9059D82-99F8-4945-AA30-B7875AF7ED0C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320" cy="6809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6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320" cy="6809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8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5.gif"/><Relationship Id="rId2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6.gif"/><Relationship Id="rId2" Type="http://schemas.openxmlformats.org/officeDocument/2006/relationships/slideLayout" Target="../slideLayouts/slideLayout1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8.gif"/><Relationship Id="rId2" Type="http://schemas.openxmlformats.org/officeDocument/2006/relationships/slideLayout" Target="../slideLayouts/slideLayout1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9.gif"/><Relationship Id="rId2" Type="http://schemas.openxmlformats.org/officeDocument/2006/relationships/slideLayout" Target="../slideLayouts/slideLayout1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gif"/><Relationship Id="rId2" Type="http://schemas.openxmlformats.org/officeDocument/2006/relationships/slideLayout" Target="../slideLayouts/slideLayout17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4.gif"/><Relationship Id="rId2" Type="http://schemas.openxmlformats.org/officeDocument/2006/relationships/slideLayout" Target="../slideLayouts/slideLayout17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1424880" y="2247120"/>
            <a:ext cx="6746400" cy="146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Разработка сайта управляющей компании</a:t>
            </a:r>
            <a:endParaRPr b="0" lang="ru-RU" sz="3600" spc="-1" strike="noStrike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2771640" y="3789000"/>
            <a:ext cx="5507640" cy="57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0000"/>
          </a:bodyPr>
          <a:p>
            <a:pPr algn="ctr">
              <a:lnSpc>
                <a:spcPct val="100000"/>
              </a:lnSpc>
              <a:spcBef>
                <a:spcPts val="439"/>
              </a:spcBef>
              <a:tabLst>
                <a:tab algn="l" pos="0"/>
              </a:tabLst>
            </a:pPr>
            <a:r>
              <a:rPr b="0" lang="ru-RU" sz="2200" spc="-1" strike="noStrike">
                <a:solidFill>
                  <a:srgbClr val="000000"/>
                </a:solidFill>
                <a:latin typeface="Calibri"/>
                <a:ea typeface="DejaVu Sans"/>
              </a:rPr>
              <a:t>Студенты Андропова А.И., Котолевский М.Н., Салова Н.В.</a:t>
            </a:r>
            <a:endParaRPr b="0" lang="ru-RU" sz="2200" spc="-1" strike="noStrike"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0" y="9000"/>
            <a:ext cx="9142920" cy="63828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Воронежский Государственный университет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Кафедра Информационных Технологий Управления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85" name="Line 4"/>
          <p:cNvSpPr/>
          <p:nvPr/>
        </p:nvSpPr>
        <p:spPr>
          <a:xfrm>
            <a:off x="1403640" y="3717000"/>
            <a:ext cx="6768720" cy="0"/>
          </a:xfrm>
          <a:prstGeom prst="line">
            <a:avLst/>
          </a:prstGeom>
          <a:ln w="28575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План тестирования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483480" y="1628640"/>
            <a:ext cx="276588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Дымовое тестирование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UI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тестирование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Юзабилити тесты 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3551760" y="1556640"/>
            <a:ext cx="5285160" cy="283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Основные сценарии: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Создание обращения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Ввод показаний ИПУ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Регистрация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Авторизация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Подтверждение/Отклонение обращения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администратором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Смена тарифов администратором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Редактирование информации в личном кабинете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Работа со справочной информацией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23" name="CustomShape 4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8007B4C-FC0B-4F67-ACFF-76E69358C47C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4</a:t>
            </a:fld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Реализация</a:t>
            </a:r>
            <a:br/>
            <a:r>
              <a:rPr b="0" lang="ru-RU" sz="2700" spc="-1" strike="noStrike">
                <a:solidFill>
                  <a:srgbClr val="000000"/>
                </a:solidFill>
                <a:latin typeface="Calibri"/>
                <a:ea typeface="DejaVu Sans"/>
              </a:rPr>
              <a:t>Главный экран</a:t>
            </a:r>
            <a:endParaRPr b="0" lang="ru-RU" sz="2700" spc="-1" strike="noStrike"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304A9D7-FE91-4D79-949D-81144EDC5FDB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11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26" name="Picture 4" descr="C:\Users\nasa0321\Pictures\10.png"/>
          <p:cNvPicPr/>
          <p:nvPr/>
        </p:nvPicPr>
        <p:blipFill>
          <a:blip r:embed="rId1"/>
          <a:stretch/>
        </p:blipFill>
        <p:spPr>
          <a:xfrm>
            <a:off x="1790640" y="1768320"/>
            <a:ext cx="6164640" cy="389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Авторизация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37A3C17-F0CB-41E8-AEB2-6632639B1FCC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11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29" name="" descr=""/>
          <p:cNvPicPr/>
          <p:nvPr/>
        </p:nvPicPr>
        <p:blipFill>
          <a:blip r:embed="rId1"/>
          <a:stretch/>
        </p:blipFill>
        <p:spPr>
          <a:xfrm>
            <a:off x="2413080" y="1260000"/>
            <a:ext cx="4139280" cy="5339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Регистрация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AEE8CF5-550D-4435-829A-EE961802CE13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11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1647000" y="1373040"/>
            <a:ext cx="6092280" cy="5176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Личный кабинет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CAF11F8-37AE-4A5E-AE58-BA12D47596B7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11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35" name="Picture 5" descr="C:\Users\nasa0321\Pictures\13.png"/>
          <p:cNvPicPr/>
          <p:nvPr/>
        </p:nvPicPr>
        <p:blipFill>
          <a:blip r:embed="rId1"/>
          <a:stretch/>
        </p:blipFill>
        <p:spPr>
          <a:xfrm>
            <a:off x="1890720" y="1584000"/>
            <a:ext cx="5848560" cy="4004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Обращения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7C2CDAC-E27F-4B76-A32D-F4785FA0AD26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11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1620000" y="1250280"/>
            <a:ext cx="6076800" cy="5229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Ввод показаний ИПУ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D013BDA-ED35-49AB-8BDE-FCA759716937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11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41" name="" descr=""/>
          <p:cNvPicPr/>
          <p:nvPr/>
        </p:nvPicPr>
        <p:blipFill>
          <a:blip r:embed="rId1"/>
          <a:stretch/>
        </p:blipFill>
        <p:spPr>
          <a:xfrm>
            <a:off x="1980000" y="1498680"/>
            <a:ext cx="5594400" cy="4800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Квитанция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B1DAFFF-AFFE-45FB-88D9-FEACCCDBFFB2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11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300600" y="1675800"/>
            <a:ext cx="5999400" cy="4134960"/>
          </a:xfrm>
          <a:prstGeom prst="rect">
            <a:avLst/>
          </a:prstGeom>
          <a:ln w="0">
            <a:noFill/>
          </a:ln>
        </p:spPr>
      </p:pic>
      <p:pic>
        <p:nvPicPr>
          <p:cNvPr id="145" name="" descr=""/>
          <p:cNvPicPr/>
          <p:nvPr/>
        </p:nvPicPr>
        <p:blipFill>
          <a:blip r:embed="rId2"/>
          <a:stretch/>
        </p:blipFill>
        <p:spPr>
          <a:xfrm>
            <a:off x="5714280" y="3060000"/>
            <a:ext cx="3105720" cy="3040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421200" y="190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Смена пароля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5608222-A8F3-44DB-A3D5-7D9F6B6C05C3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11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48" name="" descr=""/>
          <p:cNvPicPr/>
          <p:nvPr/>
        </p:nvPicPr>
        <p:blipFill>
          <a:blip r:embed="rId1"/>
          <a:stretch/>
        </p:blipFill>
        <p:spPr>
          <a:xfrm>
            <a:off x="1774440" y="1161720"/>
            <a:ext cx="6144840" cy="5299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421200" y="190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Панель администратора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DC6F085-1CE4-499B-9A63-615F285CB33B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11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51" name="Picture 5" descr="C:\Users\nasa0321\Pictures\17.png"/>
          <p:cNvPicPr/>
          <p:nvPr/>
        </p:nvPicPr>
        <p:blipFill>
          <a:blip r:embed="rId1"/>
          <a:stretch/>
        </p:blipFill>
        <p:spPr>
          <a:xfrm>
            <a:off x="1315440" y="1162080"/>
            <a:ext cx="6439680" cy="4975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853200" y="116640"/>
            <a:ext cx="7487640" cy="78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Распределение обязанностей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101880" y="1412640"/>
            <a:ext cx="183456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Андропова Анна: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88" name="CustomShape 3"/>
          <p:cNvSpPr/>
          <p:nvPr/>
        </p:nvSpPr>
        <p:spPr>
          <a:xfrm>
            <a:off x="65520" y="3141000"/>
            <a:ext cx="23659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Котолевский Максим: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89" name="CustomShape 4"/>
          <p:cNvSpPr/>
          <p:nvPr/>
        </p:nvSpPr>
        <p:spPr>
          <a:xfrm>
            <a:off x="92520" y="4442760"/>
            <a:ext cx="18036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Салова Наталья: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90" name="CustomShape 5"/>
          <p:cNvSpPr/>
          <p:nvPr/>
        </p:nvSpPr>
        <p:spPr>
          <a:xfrm>
            <a:off x="5629320" y="1344600"/>
            <a:ext cx="346248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Разработка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 Back-end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Swagger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Оформление курсовой работы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Текст курсовой работы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91" name="CustomShape 6"/>
          <p:cNvSpPr/>
          <p:nvPr/>
        </p:nvSpPr>
        <p:spPr>
          <a:xfrm>
            <a:off x="2442960" y="1344600"/>
            <a:ext cx="324288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Анализ предметной области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Диаграмма классов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Диаграмма объектов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Разработка базы данных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92" name="CustomShape 7"/>
          <p:cNvSpPr/>
          <p:nvPr/>
        </p:nvSpPr>
        <p:spPr>
          <a:xfrm>
            <a:off x="2452320" y="3047040"/>
            <a:ext cx="3157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93" name="CustomShape 8"/>
          <p:cNvSpPr/>
          <p:nvPr/>
        </p:nvSpPr>
        <p:spPr>
          <a:xfrm>
            <a:off x="2471040" y="2873160"/>
            <a:ext cx="3462480" cy="20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Разработка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Front-end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Оформление курсовой работы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Текст курсовой работы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Демо-видео проекта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Метрики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94" name="CustomShape 9"/>
          <p:cNvSpPr/>
          <p:nvPr/>
        </p:nvSpPr>
        <p:spPr>
          <a:xfrm>
            <a:off x="2412360" y="4442760"/>
            <a:ext cx="3236760" cy="283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Техническое задание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Отчётный документ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Диаграмма </a:t>
            </a:r>
            <a:br/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последовательностей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Диаграмма прецедентов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Диаграмма взаимодействий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Диаграмма развёртываний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95" name="CustomShape 10"/>
          <p:cNvSpPr/>
          <p:nvPr/>
        </p:nvSpPr>
        <p:spPr>
          <a:xfrm>
            <a:off x="5526360" y="4442760"/>
            <a:ext cx="2832840" cy="283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Диаграмма состояний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Диаграмма активностей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Тестирование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Оформление курсовой работы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Текст курсовой работы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Презентация проекта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96" name="CustomShape 11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1A9C347-D3E2-43D3-9122-34EE715728CA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</a:t>
            </a:fld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421200" y="190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Работа с заявками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01A1717-EAD3-4CF3-84A2-9821460287FF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11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54" name="" descr=""/>
          <p:cNvPicPr/>
          <p:nvPr/>
        </p:nvPicPr>
        <p:blipFill>
          <a:blip r:embed="rId1"/>
          <a:stretch/>
        </p:blipFill>
        <p:spPr>
          <a:xfrm>
            <a:off x="1620000" y="1092960"/>
            <a:ext cx="6124320" cy="5206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Заключение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1115640" y="1917000"/>
            <a:ext cx="712764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Разработана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Frond-end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часть, находящаяся в браузере клиента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Разработана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Back-end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часть, находящаяся на удаленном сервере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Разработана база данных, находящаяся на удаленном сервере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Была создана связь между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Front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-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и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Back-end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частями приложения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57" name="CustomShape 3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4FB6D21-812A-47D7-9FB6-6E207E865317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&lt;номер&gt;</a:t>
            </a:fld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424880" y="2247120"/>
            <a:ext cx="6746400" cy="146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Разработка сайта управляющей компании</a:t>
            </a:r>
            <a:endParaRPr b="0" lang="ru-RU" sz="3600" spc="-1" strike="noStrike"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2771640" y="3789000"/>
            <a:ext cx="5507640" cy="57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0000"/>
          </a:bodyPr>
          <a:p>
            <a:pPr algn="ctr">
              <a:lnSpc>
                <a:spcPct val="100000"/>
              </a:lnSpc>
              <a:spcBef>
                <a:spcPts val="439"/>
              </a:spcBef>
              <a:tabLst>
                <a:tab algn="l" pos="0"/>
              </a:tabLst>
            </a:pPr>
            <a:r>
              <a:rPr b="0" lang="ru-RU" sz="2200" spc="-1" strike="noStrike">
                <a:solidFill>
                  <a:srgbClr val="000000"/>
                </a:solidFill>
                <a:latin typeface="Calibri"/>
                <a:ea typeface="DejaVu Sans"/>
              </a:rPr>
              <a:t>Студенты Андропова А.И., Котолевский М.Н., Салова Н.В.</a:t>
            </a:r>
            <a:endParaRPr b="0" lang="ru-RU" sz="2200" spc="-1" strike="noStrike">
              <a:latin typeface="Arial"/>
            </a:endParaRPr>
          </a:p>
        </p:txBody>
      </p:sp>
      <p:sp>
        <p:nvSpPr>
          <p:cNvPr id="160" name="CustomShape 3"/>
          <p:cNvSpPr/>
          <p:nvPr/>
        </p:nvSpPr>
        <p:spPr>
          <a:xfrm>
            <a:off x="0" y="9000"/>
            <a:ext cx="9142920" cy="63828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Воронежский Государственный университет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Кафедра Информационных Технологий Управления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61" name="Line 4"/>
          <p:cNvSpPr/>
          <p:nvPr/>
        </p:nvSpPr>
        <p:spPr>
          <a:xfrm>
            <a:off x="1403640" y="3717000"/>
            <a:ext cx="6768720" cy="0"/>
          </a:xfrm>
          <a:prstGeom prst="line">
            <a:avLst/>
          </a:prstGeom>
          <a:ln w="28575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Введение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263520" y="3058200"/>
            <a:ext cx="89632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Основная задача веб-приложения – упростить процесс управления своими показаниями  коммунальных услуг и получения квитанций.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99" name="CustomShape 3"/>
          <p:cNvSpPr/>
          <p:nvPr/>
        </p:nvSpPr>
        <p:spPr>
          <a:xfrm>
            <a:off x="316440" y="1556640"/>
            <a:ext cx="891684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Согласно </a:t>
            </a:r>
            <a:r>
              <a:rPr b="0" lang="ru-RU" sz="1800" spc="-1" strike="noStrike" u="sng">
                <a:solidFill>
                  <a:srgbClr val="000000"/>
                </a:solidFill>
                <a:uFillTx/>
                <a:latin typeface="Calibri"/>
                <a:ea typeface="DejaVu Sans"/>
              </a:rPr>
              <a:t>опросу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 аналитического центра НАФИ 2010 года: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21% респондентов заявили, что не знают о возможности  оплаты коммунальных услуг </a:t>
            </a:r>
            <a:br/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с помощью Интернета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46% - что им важно получить  документ, подтверждающий факт совершения оплаты.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100" name="CustomShape 4"/>
          <p:cNvSpPr/>
          <p:nvPr/>
        </p:nvSpPr>
        <p:spPr>
          <a:xfrm>
            <a:off x="308520" y="4539960"/>
            <a:ext cx="873288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Актуальность работы заключается в создании простого сервиса для управляющей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компании, позволяющего легко контролировать потребление клиентов коммунальных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услуг, и своевременно предоставлять квитанции о введенным показателям.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01" name="CustomShape 5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0CC5F96-B45C-4C0E-81D0-DCB487F891D9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</a:t>
            </a:fld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539640" y="116640"/>
            <a:ext cx="8208000" cy="78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47000"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Требования (Общие и структурные)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657000" y="1700640"/>
            <a:ext cx="8280000" cy="420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Стабильная работа на современных веб-браузерах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Интуитивно понятный пользовательский интерфейс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Адаптивность сайта под мобильные устройства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Отсутствие необходимости в справке для возможности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осуществления основных задач:</a:t>
            </a:r>
            <a:endParaRPr b="0" lang="ru-RU" sz="1800" spc="-1" strike="noStrike">
              <a:latin typeface="Arial"/>
            </a:endParaRPr>
          </a:p>
          <a:p>
            <a:pPr lvl="1" marL="8002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Регистрация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/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Авторизация</a:t>
            </a:r>
            <a:endParaRPr b="0" lang="ru-RU" sz="1800" spc="-1" strike="noStrike">
              <a:latin typeface="Arial"/>
            </a:endParaRPr>
          </a:p>
          <a:p>
            <a:pPr lvl="1" marL="8002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Отправка показаний ИПУ</a:t>
            </a:r>
            <a:endParaRPr b="0" lang="ru-RU" sz="1800" spc="-1" strike="noStrike">
              <a:latin typeface="Arial"/>
            </a:endParaRPr>
          </a:p>
          <a:p>
            <a:pPr lvl="1" marL="8002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Создание обращения</a:t>
            </a:r>
            <a:endParaRPr b="0" lang="ru-RU" sz="1800" spc="-1" strike="noStrike">
              <a:latin typeface="Arial"/>
            </a:endParaRPr>
          </a:p>
          <a:p>
            <a:pPr lvl="1" marL="8002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Изменение пароля</a:t>
            </a:r>
            <a:endParaRPr b="0" lang="ru-RU" sz="1800" spc="-1" strike="noStrike">
              <a:latin typeface="Arial"/>
            </a:endParaRPr>
          </a:p>
          <a:p>
            <a:pPr lvl="1" marL="8002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Редактирование личных данных пользователя</a:t>
            </a:r>
            <a:endParaRPr b="0" lang="ru-RU" sz="1800" spc="-1" strike="noStrike">
              <a:latin typeface="Arial"/>
            </a:endParaRPr>
          </a:p>
          <a:p>
            <a:pPr lvl="1" marL="8002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Подробный просмотр справочной информации</a:t>
            </a:r>
            <a:endParaRPr b="0" lang="ru-RU" sz="1800" spc="-1" strike="noStrike">
              <a:latin typeface="Arial"/>
            </a:endParaRPr>
          </a:p>
          <a:p>
            <a:pPr lvl="1" marL="8002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Выход из аккаунта</a:t>
            </a:r>
            <a:endParaRPr b="0" lang="ru-RU" sz="1800" spc="-1" strike="noStrike">
              <a:latin typeface="Arial"/>
            </a:endParaRPr>
          </a:p>
          <a:p>
            <a:pPr lvl="1" marL="8002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Смена тарифов администратором</a:t>
            </a:r>
            <a:endParaRPr b="0" lang="ru-RU" sz="1800" spc="-1" strike="noStrike">
              <a:latin typeface="Arial"/>
            </a:endParaRPr>
          </a:p>
          <a:p>
            <a:pPr lvl="1" marL="8002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Подтверждение/Отклонение обращения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Сдержанный внешний вид, выдержанный в едином стиле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04" name="CustomShape 3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932C8B4-F1CA-46E7-94CB-304F977FAC6A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4</a:t>
            </a:fld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Постановка задачи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813960" y="2368800"/>
            <a:ext cx="669456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Разработка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Frond-end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части, находящейся в браузере клиента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Разработка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Back-end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части, находящейся на удаленном сервере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Разработка базы данных, находящейся на удаленном сервере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Связь между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Front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-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и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Back-end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частями приложения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07" name="CustomShape 3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7710D8B-EA63-43BF-A047-EEB0A242BB68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4</a:t>
            </a:fld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Модульная схема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9E004F8-B6AE-401A-BDE1-6EC685F7CA46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4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10" name="Picture 4" descr=""/>
          <p:cNvPicPr/>
          <p:nvPr/>
        </p:nvPicPr>
        <p:blipFill>
          <a:blip r:embed="rId1"/>
          <a:stretch/>
        </p:blipFill>
        <p:spPr>
          <a:xfrm>
            <a:off x="572760" y="1360800"/>
            <a:ext cx="7997760" cy="5010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Схема базы данных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7DD89E9-2975-48C4-8AB8-180930667186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4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13" name="Picture 3" descr=""/>
          <p:cNvPicPr/>
          <p:nvPr/>
        </p:nvPicPr>
        <p:blipFill>
          <a:blip r:embed="rId1"/>
          <a:stretch/>
        </p:blipFill>
        <p:spPr>
          <a:xfrm>
            <a:off x="1763640" y="1340640"/>
            <a:ext cx="6330240" cy="539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Варианты использования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FAD8D71-7AB4-4C94-8E3A-B01B376D7844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4</a:t>
            </a:fld>
            <a:endParaRPr b="0" lang="ru-RU" sz="2000" spc="-1" strike="noStrike">
              <a:latin typeface="Arial"/>
            </a:endParaRPr>
          </a:p>
        </p:txBody>
      </p:sp>
      <p:pic>
        <p:nvPicPr>
          <p:cNvPr id="116" name="image8.png" descr="D:\тп\Use case ЖКХ.vpd (1).png"/>
          <p:cNvPicPr/>
          <p:nvPr/>
        </p:nvPicPr>
        <p:blipFill>
          <a:blip r:embed="rId1"/>
          <a:stretch/>
        </p:blipFill>
        <p:spPr>
          <a:xfrm>
            <a:off x="1115640" y="1628640"/>
            <a:ext cx="6911640" cy="431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Средства реализации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971640" y="1917000"/>
            <a:ext cx="352728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Клиентская часть:</a:t>
            </a:r>
            <a:endParaRPr b="0" lang="ru-RU" sz="1800" spc="-1" strike="noStrike">
              <a:latin typeface="Arial"/>
            </a:endParaRPr>
          </a:p>
          <a:p>
            <a:pPr lvl="1" marL="7430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Языки: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HTML, CSS</a:t>
            </a:r>
            <a:endParaRPr b="0" lang="ru-RU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Серверная часть:</a:t>
            </a:r>
            <a:endParaRPr b="0" lang="ru-RU" sz="1800" spc="-1" strike="noStrike">
              <a:latin typeface="Arial"/>
            </a:endParaRPr>
          </a:p>
          <a:p>
            <a:pPr lvl="1" marL="7430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Язык: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PHP</a:t>
            </a:r>
            <a:endParaRPr b="0" lang="ru-RU" sz="1800" spc="-1" strike="noStrike">
              <a:latin typeface="Arial"/>
            </a:endParaRPr>
          </a:p>
          <a:p>
            <a:pPr lvl="1" marL="7430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Библиотеки: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TCPDF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19" name="CustomShape 3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FC23923-BD66-426A-9C20-8C007ECBCB75}" type="slidenum">
              <a:rPr b="0" lang="ru-RU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4</a:t>
            </a:fld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601</TotalTime>
  <Application>LibreOffice/7.0.4.2$Windows_X86_64 LibreOffice_project/dcf040e67528d9187c66b2379df5ea4407429775</Application>
  <AppVersion>15.0000</AppVersion>
  <Words>434</Words>
  <Paragraphs>124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2020-06-09T12:40:55Z</dcterms:created>
  <dc:creator>Михаил Дынин</dc:creator>
  <dc:description/>
  <dc:language>ru-RU</dc:language>
  <cp:lastModifiedBy/>
  <dcterms:modified xsi:type="dcterms:W3CDTF">2021-06-17T21:10:25Z</dcterms:modified>
  <cp:revision>37</cp:revision>
  <dc:subject/>
  <dc:title>Разработка сайта по поиску музыкантов и групп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On-screen Show (4:3)</vt:lpwstr>
  </property>
  <property fmtid="{D5CDD505-2E9C-101B-9397-08002B2CF9AE}" pid="4" name="Slides">
    <vt:i4>21</vt:i4>
  </property>
</Properties>
</file>